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30"/>
  </p:notesMasterIdLst>
  <p:sldIdLst>
    <p:sldId id="3309" r:id="rId6"/>
    <p:sldId id="3310" r:id="rId7"/>
    <p:sldId id="3350" r:id="rId8"/>
    <p:sldId id="3345" r:id="rId9"/>
    <p:sldId id="3351" r:id="rId10"/>
    <p:sldId id="3346" r:id="rId11"/>
    <p:sldId id="3311" r:id="rId12"/>
    <p:sldId id="3343" r:id="rId13"/>
    <p:sldId id="3315" r:id="rId14"/>
    <p:sldId id="3339" r:id="rId15"/>
    <p:sldId id="3340" r:id="rId16"/>
    <p:sldId id="3334" r:id="rId17"/>
    <p:sldId id="3337" r:id="rId18"/>
    <p:sldId id="3338" r:id="rId19"/>
    <p:sldId id="3335" r:id="rId20"/>
    <p:sldId id="3313" r:id="rId21"/>
    <p:sldId id="3344" r:id="rId22"/>
    <p:sldId id="3348" r:id="rId23"/>
    <p:sldId id="3347" r:id="rId24"/>
    <p:sldId id="3349" r:id="rId25"/>
    <p:sldId id="3336" r:id="rId26"/>
    <p:sldId id="3341" r:id="rId27"/>
    <p:sldId id="3342" r:id="rId28"/>
    <p:sldId id="333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70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51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19585"/>
              </p:ext>
            </p:extLst>
          </p:nvPr>
        </p:nvGraphicFramePr>
        <p:xfrm>
          <a:off x="2734667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4667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1891131" y="1911332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Объектно-ориентированное программирование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891131" y="2631568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При создании игры использовались принципы объектно-ориентированного программирования.: инкапсуляция, наследование, полиморфизм и абстракция. Каждый класс отвечает за одну единственную задачу.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B3181-8285-C1D4-05D0-2BD2A2BE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4" y="1442657"/>
            <a:ext cx="2757152" cy="493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D-99A6-80F7-8F36-394F3B69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155" y="2039587"/>
            <a:ext cx="3290888" cy="1214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1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912071" y="2051391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sz="1600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184526" y="256201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6096000" y="244977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413462" y="256918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316506" y="246410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184526" y="411128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6096000" y="399904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413462" y="411845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316506" y="401337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8AE59202-A2F4-BA22-AB3A-8FECB3B6E8BC}"/>
              </a:ext>
            </a:extLst>
          </p:cNvPr>
          <p:cNvSpPr/>
          <p:nvPr/>
        </p:nvSpPr>
        <p:spPr>
          <a:xfrm>
            <a:off x="6184526" y="1064097"/>
            <a:ext cx="4218236" cy="866987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D6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: 圆角 26">
            <a:extLst>
              <a:ext uri="{FF2B5EF4-FFF2-40B4-BE49-F238E27FC236}">
                <a16:creationId xmlns:a16="http://schemas.microsoft.com/office/drawing/2014/main" id="{7005FD91-8E88-BB27-BCA0-A6DD8C983D59}"/>
              </a:ext>
            </a:extLst>
          </p:cNvPr>
          <p:cNvSpPr/>
          <p:nvPr/>
        </p:nvSpPr>
        <p:spPr>
          <a:xfrm>
            <a:off x="6096000" y="951854"/>
            <a:ext cx="4218236" cy="866987"/>
          </a:xfrm>
          <a:prstGeom prst="roundRect">
            <a:avLst>
              <a:gd name="adj" fmla="val 50000"/>
            </a:avLst>
          </a:prstGeom>
          <a:solidFill>
            <a:srgbClr val="D6B29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95772389-F4B6-171D-EA6E-757419DFD447}"/>
              </a:ext>
            </a:extLst>
          </p:cNvPr>
          <p:cNvSpPr txBox="1"/>
          <p:nvPr/>
        </p:nvSpPr>
        <p:spPr>
          <a:xfrm>
            <a:off x="7413462" y="1071271"/>
            <a:ext cx="272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FFFFFF"/>
                </a:solidFill>
                <a:cs typeface="+mn-ea"/>
                <a:sym typeface="+mn-lt"/>
              </a:rPr>
              <a:t>Цели и задачи</a:t>
            </a:r>
            <a:endParaRPr lang="zh-CN" altLang="en-US" sz="2400" b="1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32879134-CFD9-5A24-DF81-21028BEE7627}"/>
              </a:ext>
            </a:extLst>
          </p:cNvPr>
          <p:cNvSpPr txBox="1"/>
          <p:nvPr/>
        </p:nvSpPr>
        <p:spPr>
          <a:xfrm>
            <a:off x="6316506" y="966193"/>
            <a:ext cx="12393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277">
              <a:defRPr/>
            </a:pPr>
            <a:r>
              <a:rPr lang="en-US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r>
              <a:rPr lang="ru-RU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endParaRPr lang="zh-CN" altLang="en-US" sz="4800" b="1" dirty="0">
              <a:solidFill>
                <a:srgbClr val="75321A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Определение целей и задач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123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915936" y="3087764"/>
              <a:ext cx="9494165" cy="1827413"/>
              <a:chOff x="623889" y="3301385"/>
              <a:chExt cx="9494165" cy="182741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D8135700-6066-20AD-82E6-4739851B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978" y="3418353"/>
                <a:ext cx="1058462" cy="761601"/>
              </a:xfrm>
              <a:custGeom>
                <a:avLst/>
                <a:gdLst/>
                <a:ahLst/>
                <a:cxnLst>
                  <a:cxn ang="0">
                    <a:pos x="0" y="230"/>
                  </a:cxn>
                  <a:cxn ang="0">
                    <a:pos x="0" y="178"/>
                  </a:cxn>
                  <a:cxn ang="0">
                    <a:pos x="46" y="132"/>
                  </a:cxn>
                  <a:cxn ang="0">
                    <a:pos x="46" y="98"/>
                  </a:cxn>
                  <a:cxn ang="0">
                    <a:pos x="144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4" y="52"/>
                  </a:cxn>
                  <a:cxn ang="0">
                    <a:pos x="98" y="98"/>
                  </a:cxn>
                  <a:cxn ang="0">
                    <a:pos x="98" y="132"/>
                  </a:cxn>
                  <a:cxn ang="0">
                    <a:pos x="0" y="230"/>
                  </a:cxn>
                </a:cxnLst>
                <a:rect l="0" t="0" r="r" b="b"/>
                <a:pathLst>
                  <a:path w="320" h="230">
                    <a:moveTo>
                      <a:pt x="0" y="230"/>
                    </a:moveTo>
                    <a:cubicBezTo>
                      <a:pt x="0" y="178"/>
                      <a:pt x="0" y="178"/>
                      <a:pt x="0" y="178"/>
                    </a:cubicBezTo>
                    <a:cubicBezTo>
                      <a:pt x="25" y="178"/>
                      <a:pt x="46" y="157"/>
                      <a:pt x="46" y="132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4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8" y="186"/>
                      <a:pt x="54" y="230"/>
                      <a:pt x="0" y="230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7607E686-E8DD-07DC-8D54-93FABA1B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470" y="3305827"/>
                <a:ext cx="1060508" cy="870109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651" y="3750955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46491A3B-24F6-C1F9-9E22-CD409E24F4CE}"/>
                  </a:ext>
                </a:extLst>
              </p:cNvPr>
              <p:cNvSpPr/>
              <p:nvPr/>
            </p:nvSpPr>
            <p:spPr>
              <a:xfrm>
                <a:off x="623889" y="4960994"/>
                <a:ext cx="2821762" cy="167804"/>
              </a:xfrm>
              <a:prstGeom prst="rect">
                <a:avLst/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8977287" y="3324107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25">
              <a:extLst>
                <a:ext uri="{FF2B5EF4-FFF2-40B4-BE49-F238E27FC236}">
                  <a16:creationId xmlns:a16="http://schemas.microsoft.com/office/drawing/2014/main" id="{4B8D89C2-5C75-2D77-6A00-46451076595D}"/>
                </a:ext>
              </a:extLst>
            </p:cNvPr>
            <p:cNvSpPr txBox="1"/>
            <p:nvPr/>
          </p:nvSpPr>
          <p:spPr>
            <a:xfrm>
              <a:off x="862382" y="2988163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1. Поиск идеи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26">
              <a:extLst>
                <a:ext uri="{FF2B5EF4-FFF2-40B4-BE49-F238E27FC236}">
                  <a16:creationId xmlns:a16="http://schemas.microsoft.com/office/drawing/2014/main" id="{C098A85A-5361-8DA7-472D-76D2E0E6A65A}"/>
                </a:ext>
              </a:extLst>
            </p:cNvPr>
            <p:cNvSpPr txBox="1"/>
            <p:nvPr/>
          </p:nvSpPr>
          <p:spPr>
            <a:xfrm>
              <a:off x="858328" y="3245675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1.1 Придумать сюжет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1.2 Определить основные механики игры, геймплей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0B7D01FE-BC84-F52D-23A3-D19A06011967}"/>
                </a:ext>
              </a:extLst>
            </p:cNvPr>
            <p:cNvSpPr txBox="1"/>
            <p:nvPr/>
          </p:nvSpPr>
          <p:spPr>
            <a:xfrm>
              <a:off x="4604121" y="1044706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3. Разработка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5">
              <a:extLst>
                <a:ext uri="{FF2B5EF4-FFF2-40B4-BE49-F238E27FC236}">
                  <a16:creationId xmlns:a16="http://schemas.microsoft.com/office/drawing/2014/main" id="{993954B6-2DD5-A759-740E-E7B520BC83D9}"/>
                </a:ext>
              </a:extLst>
            </p:cNvPr>
            <p:cNvSpPr txBox="1"/>
            <p:nvPr/>
          </p:nvSpPr>
          <p:spPr>
            <a:xfrm>
              <a:off x="4586644" y="1337835"/>
              <a:ext cx="317729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3.1 Выбрать игровой движок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3.2 Разработать архитектуру проекта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3.3 Реализовать игровую логику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6">
              <a:extLst>
                <a:ext uri="{FF2B5EF4-FFF2-40B4-BE49-F238E27FC236}">
                  <a16:creationId xmlns:a16="http://schemas.microsoft.com/office/drawing/2014/main" id="{F053A6CE-B3AE-6C3A-7D75-1716766A321E}"/>
                </a:ext>
              </a:extLst>
            </p:cNvPr>
            <p:cNvSpPr txBox="1"/>
            <p:nvPr/>
          </p:nvSpPr>
          <p:spPr>
            <a:xfrm>
              <a:off x="4174566" y="4581997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2. Дизайн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47">
              <a:extLst>
                <a:ext uri="{FF2B5EF4-FFF2-40B4-BE49-F238E27FC236}">
                  <a16:creationId xmlns:a16="http://schemas.microsoft.com/office/drawing/2014/main" id="{C122BDBF-6718-BA53-ED60-A47FD9485D7B}"/>
                </a:ext>
              </a:extLst>
            </p:cNvPr>
            <p:cNvSpPr txBox="1"/>
            <p:nvPr/>
          </p:nvSpPr>
          <p:spPr>
            <a:xfrm>
              <a:off x="4174566" y="4897362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2.1 Определить стиль игры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2.2  Нарисовать наброски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2.3 Нарисовать текстуры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45">
            <a:extLst>
              <a:ext uri="{FF2B5EF4-FFF2-40B4-BE49-F238E27FC236}">
                <a16:creationId xmlns:a16="http://schemas.microsoft.com/office/drawing/2014/main" id="{952FE409-E512-4D17-934D-0BED44A05DAD}"/>
              </a:ext>
            </a:extLst>
          </p:cNvPr>
          <p:cNvSpPr txBox="1"/>
          <p:nvPr/>
        </p:nvSpPr>
        <p:spPr>
          <a:xfrm>
            <a:off x="7801228" y="1260429"/>
            <a:ext cx="3177296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3.4 </a:t>
            </a: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Реализовать </a:t>
            </a: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GUI</a:t>
            </a:r>
            <a:endParaRPr lang="ru-RU" altLang="zh-CN" sz="1600" dirty="0">
              <a:solidFill>
                <a:srgbClr val="B87A56"/>
              </a:solidFill>
              <a:cs typeface="+mn-ea"/>
              <a:sym typeface="+mn-lt"/>
            </a:endParaRP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3.5 Добавить звуки, музыку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31455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863612"/>
              <a:ext cx="645794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Создание уникальной и </a:t>
              </a:r>
              <a:r>
                <a:rPr lang="ru-RU" altLang="zh-CN" sz="3600" b="1" spc="300">
                  <a:solidFill>
                    <a:srgbClr val="75321A"/>
                  </a:solidFill>
                  <a:cs typeface="+mn-ea"/>
                  <a:sym typeface="+mn-lt"/>
                </a:rPr>
                <a:t>интересной игры, </a:t>
              </a: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демонстрирующая навыки программирования.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Цель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3735625" y="2989561"/>
              <a:ext cx="4561858" cy="1919033"/>
              <a:chOff x="3443578" y="3203182"/>
              <a:chExt cx="4561858" cy="191903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443578" y="3750901"/>
                <a:ext cx="1058409" cy="1371314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6864669" y="3203182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AE704321-EEE4-4D43-5971-0E3676A97BD5}"/>
                </a:ext>
              </a:extLst>
            </p:cNvPr>
            <p:cNvSpPr txBox="1"/>
            <p:nvPr/>
          </p:nvSpPr>
          <p:spPr>
            <a:xfrm>
              <a:off x="1312440" y="1404396"/>
              <a:ext cx="42623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4. Тестирование и отладка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42">
              <a:extLst>
                <a:ext uri="{FF2B5EF4-FFF2-40B4-BE49-F238E27FC236}">
                  <a16:creationId xmlns:a16="http://schemas.microsoft.com/office/drawing/2014/main" id="{E88BB4C5-3B09-5D3D-DE44-9AC392BC1581}"/>
                </a:ext>
              </a:extLst>
            </p:cNvPr>
            <p:cNvSpPr txBox="1"/>
            <p:nvPr/>
          </p:nvSpPr>
          <p:spPr>
            <a:xfrm>
              <a:off x="1312439" y="1852636"/>
              <a:ext cx="4545877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4.1 Тестирование игры для обнаружения и исправления ошибок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4.2 Бета-тестирование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4.3 Оптимизация производительности и кода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43">
            <a:extLst>
              <a:ext uri="{FF2B5EF4-FFF2-40B4-BE49-F238E27FC236}">
                <a16:creationId xmlns:a16="http://schemas.microsoft.com/office/drawing/2014/main" id="{D68EC592-2E5E-5022-CAF4-CDA519B6DB8C}"/>
              </a:ext>
            </a:extLst>
          </p:cNvPr>
          <p:cNvSpPr txBox="1"/>
          <p:nvPr/>
        </p:nvSpPr>
        <p:spPr>
          <a:xfrm>
            <a:off x="8458809" y="2195647"/>
            <a:ext cx="3443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spc="300" dirty="0">
                <a:solidFill>
                  <a:srgbClr val="75321A"/>
                </a:solidFill>
                <a:cs typeface="+mn-ea"/>
                <a:sym typeface="+mn-lt"/>
              </a:rPr>
              <a:t>5. Презентация игры</a:t>
            </a:r>
            <a:endParaRPr lang="zh-CN" altLang="en-US" sz="2000" b="1" spc="300" dirty="0">
              <a:solidFill>
                <a:srgbClr val="75321A"/>
              </a:solidFill>
              <a:cs typeface="+mn-ea"/>
              <a:sym typeface="+mn-lt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E98EEE7B-1CFC-C90C-888B-4FA684F68876}"/>
              </a:ext>
            </a:extLst>
          </p:cNvPr>
          <p:cNvSpPr txBox="1"/>
          <p:nvPr/>
        </p:nvSpPr>
        <p:spPr>
          <a:xfrm>
            <a:off x="8441332" y="2488776"/>
            <a:ext cx="383031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5.1 Написать документацию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5.2 Сделать презентацию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5.3 Опубликовать игру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497480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565</Words>
  <Application>Microsoft Office PowerPoint</Application>
  <PresentationFormat>Widescreen</PresentationFormat>
  <Paragraphs>140</Paragraphs>
  <Slides>24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31</cp:revision>
  <dcterms:created xsi:type="dcterms:W3CDTF">2022-11-10T14:23:00Z</dcterms:created>
  <dcterms:modified xsi:type="dcterms:W3CDTF">2023-05-29T12:28:00Z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